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6"/>
  </p:notesMasterIdLst>
  <p:sldIdLst>
    <p:sldId id="283" r:id="rId4"/>
    <p:sldId id="315" r:id="rId5"/>
    <p:sldId id="314" r:id="rId6"/>
    <p:sldId id="258" r:id="rId7"/>
    <p:sldId id="264" r:id="rId8"/>
    <p:sldId id="259" r:id="rId9"/>
    <p:sldId id="316" r:id="rId10"/>
    <p:sldId id="320" r:id="rId11"/>
    <p:sldId id="321" r:id="rId12"/>
    <p:sldId id="322" r:id="rId13"/>
    <p:sldId id="282" r:id="rId14"/>
    <p:sldId id="265" r:id="rId15"/>
  </p:sldIdLst>
  <p:sldSz cx="18288000" cy="10288588"/>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Consolas" panose="020B0609020204030204" pitchFamily="49"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3.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extLst>
      <p:ext uri="{BB962C8B-B14F-4D97-AF65-F5344CB8AC3E}">
        <p14:creationId xmlns:p14="http://schemas.microsoft.com/office/powerpoint/2010/main" val="315089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1432362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3687406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2721855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a:solidFill>
                  <a:schemeClr val="bg1"/>
                </a:solidFill>
              </a:rPr>
              <a:t>Programming with Golang</a:t>
            </a:r>
            <a:endParaRPr lang="en-US" sz="4800" b="1" dirty="0">
              <a:solidFill>
                <a:schemeClr val="bg1"/>
              </a:solidFill>
            </a:endParaRP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and Access Server</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371027" y="2398415"/>
            <a:ext cx="16226973" cy="823537"/>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your project directory, you can run the Go server using the go run command:</a:t>
            </a:r>
          </a:p>
        </p:txBody>
      </p:sp>
      <p:sp>
        <p:nvSpPr>
          <p:cNvPr id="7" name="Rectangle: Rounded Corners 6">
            <a:extLst>
              <a:ext uri="{FF2B5EF4-FFF2-40B4-BE49-F238E27FC236}">
                <a16:creationId xmlns:a16="http://schemas.microsoft.com/office/drawing/2014/main" id="{55EFCB8B-205A-1DB8-1D18-0D9DC774F328}"/>
              </a:ext>
            </a:extLst>
          </p:cNvPr>
          <p:cNvSpPr/>
          <p:nvPr/>
        </p:nvSpPr>
        <p:spPr bwMode="auto">
          <a:xfrm>
            <a:off x="5137155" y="4173397"/>
            <a:ext cx="7959273" cy="96466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 run </a:t>
            </a:r>
            <a:r>
              <a:rPr lang="en-US" sz="2400" dirty="0" err="1">
                <a:solidFill>
                  <a:schemeClr val="tx1">
                    <a:lumMod val="65000"/>
                    <a:lumOff val="35000"/>
                  </a:schemeClr>
                </a:solidFill>
                <a:latin typeface="Consolas" panose="020B0609020204030204" pitchFamily="49" charset="0"/>
                <a:cs typeface="Arial" panose="020B0604020202020204" pitchFamily="34" charset="0"/>
              </a:rPr>
              <a:t>main.go</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p:txBody>
      </p:sp>
      <p:sp>
        <p:nvSpPr>
          <p:cNvPr id="10" name="Rectangle: Rounded Corners 9">
            <a:extLst>
              <a:ext uri="{FF2B5EF4-FFF2-40B4-BE49-F238E27FC236}">
                <a16:creationId xmlns:a16="http://schemas.microsoft.com/office/drawing/2014/main" id="{42A11208-5648-1DBD-7E86-CDEC829E3061}"/>
              </a:ext>
            </a:extLst>
          </p:cNvPr>
          <p:cNvSpPr/>
          <p:nvPr/>
        </p:nvSpPr>
        <p:spPr bwMode="auto">
          <a:xfrm>
            <a:off x="7686226" y="3739015"/>
            <a:ext cx="2654289" cy="43438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38AD4B68-18D8-DC55-7EC8-018F37BEFFE7}"/>
              </a:ext>
            </a:extLst>
          </p:cNvPr>
          <p:cNvSpPr/>
          <p:nvPr/>
        </p:nvSpPr>
        <p:spPr bwMode="auto">
          <a:xfrm>
            <a:off x="362855" y="7827222"/>
            <a:ext cx="16226973" cy="1257918"/>
          </a:xfrm>
          <a:prstGeom prst="roundRect">
            <a:avLst/>
          </a:prstGeom>
          <a:solidFill>
            <a:schemeClr val="accent1">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Open a web browser and navigate to </a:t>
            </a:r>
            <a:r>
              <a:rPr lang="en-US" sz="2400" i="1" dirty="0">
                <a:solidFill>
                  <a:schemeClr val="tx1">
                    <a:lumMod val="65000"/>
                    <a:lumOff val="35000"/>
                  </a:schemeClr>
                </a:solidFill>
                <a:latin typeface="Arial" panose="020B0604020202020204" pitchFamily="34" charset="0"/>
                <a:cs typeface="Arial" panose="020B0604020202020204" pitchFamily="34" charset="0"/>
              </a:rPr>
              <a:t>http://localhost:8080/hello</a:t>
            </a:r>
            <a:r>
              <a:rPr lang="en-US" sz="2400" dirty="0">
                <a:solidFill>
                  <a:schemeClr val="tx1">
                    <a:lumMod val="65000"/>
                    <a:lumOff val="35000"/>
                  </a:schemeClr>
                </a:solidFill>
                <a:latin typeface="Arial" panose="020B0604020202020204" pitchFamily="34" charset="0"/>
                <a:cs typeface="Arial" panose="020B0604020202020204" pitchFamily="34" charset="0"/>
              </a:rPr>
              <a:t>. You should see the </a:t>
            </a:r>
            <a:r>
              <a:rPr lang="en-US" sz="2400" b="1" dirty="0">
                <a:solidFill>
                  <a:schemeClr val="tx1">
                    <a:lumMod val="65000"/>
                    <a:lumOff val="35000"/>
                  </a:schemeClr>
                </a:solidFill>
                <a:latin typeface="Arial" panose="020B0604020202020204" pitchFamily="34" charset="0"/>
                <a:cs typeface="Arial" panose="020B0604020202020204" pitchFamily="34" charset="0"/>
              </a:rPr>
              <a:t>Hello, World!</a:t>
            </a:r>
            <a:r>
              <a:rPr lang="en-US" sz="2400" dirty="0">
                <a:solidFill>
                  <a:schemeClr val="tx1">
                    <a:lumMod val="65000"/>
                    <a:lumOff val="35000"/>
                  </a:schemeClr>
                </a:solidFill>
                <a:latin typeface="Arial" panose="020B0604020202020204" pitchFamily="34" charset="0"/>
                <a:cs typeface="Arial" panose="020B0604020202020204" pitchFamily="34" charset="0"/>
              </a:rPr>
              <a:t> message displayed in your browser.</a:t>
            </a:r>
          </a:p>
        </p:txBody>
      </p:sp>
      <p:sp>
        <p:nvSpPr>
          <p:cNvPr id="8" name="Rectangle: Rounded Corners 7">
            <a:extLst>
              <a:ext uri="{FF2B5EF4-FFF2-40B4-BE49-F238E27FC236}">
                <a16:creationId xmlns:a16="http://schemas.microsoft.com/office/drawing/2014/main" id="{2225B13A-E541-6F72-2814-A941DE63FA3B}"/>
              </a:ext>
            </a:extLst>
          </p:cNvPr>
          <p:cNvSpPr/>
          <p:nvPr/>
        </p:nvSpPr>
        <p:spPr bwMode="auto">
          <a:xfrm>
            <a:off x="371027" y="7392841"/>
            <a:ext cx="2654289" cy="43438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rPr>
              <a:t>Access Server</a:t>
            </a:r>
          </a:p>
        </p:txBody>
      </p:sp>
      <p:sp>
        <p:nvSpPr>
          <p:cNvPr id="9" name="Rectangle: Rounded Corners 8">
            <a:extLst>
              <a:ext uri="{FF2B5EF4-FFF2-40B4-BE49-F238E27FC236}">
                <a16:creationId xmlns:a16="http://schemas.microsoft.com/office/drawing/2014/main" id="{F9EC68D2-442E-2B38-C05D-B115608D27B9}"/>
              </a:ext>
            </a:extLst>
          </p:cNvPr>
          <p:cNvSpPr/>
          <p:nvPr/>
        </p:nvSpPr>
        <p:spPr bwMode="auto">
          <a:xfrm>
            <a:off x="371027" y="1974316"/>
            <a:ext cx="2654289" cy="43438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rPr>
              <a:t>Run Server</a:t>
            </a:r>
          </a:p>
        </p:txBody>
      </p:sp>
      <p:sp>
        <p:nvSpPr>
          <p:cNvPr id="11" name="Rectangle: Rounded Corners 10">
            <a:extLst>
              <a:ext uri="{FF2B5EF4-FFF2-40B4-BE49-F238E27FC236}">
                <a16:creationId xmlns:a16="http://schemas.microsoft.com/office/drawing/2014/main" id="{E0B4BCBC-488C-8105-BB99-57C66DD25BDC}"/>
              </a:ext>
            </a:extLst>
          </p:cNvPr>
          <p:cNvSpPr/>
          <p:nvPr/>
        </p:nvSpPr>
        <p:spPr bwMode="auto">
          <a:xfrm>
            <a:off x="371027" y="5499340"/>
            <a:ext cx="16226973" cy="964668"/>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You should see the message </a:t>
            </a:r>
            <a:r>
              <a:rPr lang="en-US" sz="2400" b="1" dirty="0">
                <a:solidFill>
                  <a:schemeClr val="tx1">
                    <a:lumMod val="65000"/>
                    <a:lumOff val="35000"/>
                  </a:schemeClr>
                </a:solidFill>
                <a:latin typeface="Arial" panose="020B0604020202020204" pitchFamily="34" charset="0"/>
                <a:cs typeface="Arial" panose="020B0604020202020204" pitchFamily="34" charset="0"/>
              </a:rPr>
              <a:t>Server is running on :8080</a:t>
            </a:r>
            <a:r>
              <a:rPr lang="en-US" sz="2400" dirty="0">
                <a:solidFill>
                  <a:schemeClr val="tx1">
                    <a:lumMod val="65000"/>
                    <a:lumOff val="35000"/>
                  </a:schemeClr>
                </a:solidFill>
                <a:latin typeface="Arial" panose="020B0604020202020204" pitchFamily="34" charset="0"/>
                <a:cs typeface="Arial" panose="020B0604020202020204" pitchFamily="34" charset="0"/>
              </a:rPr>
              <a:t> in the console, indicating that the server is up and running.</a:t>
            </a:r>
          </a:p>
        </p:txBody>
      </p:sp>
    </p:spTree>
    <p:extLst>
      <p:ext uri="{BB962C8B-B14F-4D97-AF65-F5344CB8AC3E}">
        <p14:creationId xmlns:p14="http://schemas.microsoft.com/office/powerpoint/2010/main" val="226257016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left)">
                                      <p:cBhvr>
                                        <p:cTn id="3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10" grpId="0" animBg="1"/>
      <p:bldP spid="4" grpId="0" animBg="1"/>
      <p:bldP spid="8" grpId="0" animBg="1"/>
      <p:bldP spid="9"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Use http package in Go programming</a:t>
            </a:r>
          </a:p>
          <a:p>
            <a:r>
              <a:rPr lang="en-US" dirty="0"/>
              <a:t>Run the </a:t>
            </a:r>
            <a:r>
              <a:rPr lang="en-US"/>
              <a:t>server using </a:t>
            </a:r>
            <a:r>
              <a:rPr lang="en-US" dirty="0"/>
              <a:t>http package</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1000"/>
                                        <p:tgtEl>
                                          <p:spTgt spid="7">
                                            <p:txEl>
                                              <p:pRg st="2" end="2"/>
                                            </p:txEl>
                                          </p:spTgt>
                                        </p:tgtEl>
                                      </p:cBhvr>
                                    </p:animEffect>
                                    <p:anim calcmode="lin" valueType="num">
                                      <p:cBhvr>
                                        <p:cTn id="22"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5: </a:t>
            </a:r>
          </a:p>
          <a:p>
            <a:pPr algn="ctr"/>
            <a:r>
              <a:rPr lang="en-US" sz="6000" b="1" dirty="0">
                <a:solidFill>
                  <a:schemeClr val="bg1"/>
                </a:solidFill>
                <a:latin typeface="Arial" panose="020B0604020202020204" pitchFamily="34" charset="0"/>
                <a:cs typeface="Arial" panose="020B0604020202020204" pitchFamily="34" charset="0"/>
              </a:rPr>
              <a:t>Packages and Modules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Modules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I/O Operations</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1</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b="1" dirty="0">
                <a:solidFill>
                  <a:schemeClr val="bg1"/>
                </a:solidFill>
              </a:rPr>
              <a:t>1. Go Packages</a:t>
            </a:r>
            <a:endParaRPr lang="en-US" sz="2550" b="1"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Http Package Components</a:t>
            </a:r>
          </a:p>
          <a:p>
            <a:r>
              <a:rPr lang="en-US" dirty="0"/>
              <a:t>Running Server</a:t>
            </a:r>
          </a:p>
          <a:p>
            <a:endParaRPr lang="en-US" dirty="0"/>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Use http package in Go programming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Http Package in Go</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Package Components</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1" y="1935299"/>
            <a:ext cx="16314057" cy="2360930"/>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a:t>
            </a:r>
            <a:r>
              <a:rPr lang="en-US" sz="2400" b="1" dirty="0">
                <a:solidFill>
                  <a:schemeClr val="tx1">
                    <a:lumMod val="65000"/>
                    <a:lumOff val="35000"/>
                  </a:schemeClr>
                </a:solidFill>
                <a:latin typeface="Arial" panose="020B0604020202020204" pitchFamily="34" charset="0"/>
                <a:cs typeface="Arial" panose="020B0604020202020204" pitchFamily="34" charset="0"/>
              </a:rPr>
              <a:t>net/http </a:t>
            </a:r>
            <a:r>
              <a:rPr lang="en-US" sz="2400" dirty="0">
                <a:solidFill>
                  <a:schemeClr val="tx1">
                    <a:lumMod val="65000"/>
                    <a:lumOff val="35000"/>
                  </a:schemeClr>
                </a:solidFill>
                <a:latin typeface="Arial" panose="020B0604020202020204" pitchFamily="34" charset="0"/>
                <a:cs typeface="Arial" panose="020B0604020202020204" pitchFamily="34" charset="0"/>
              </a:rPr>
              <a:t>package in Go is a powerful package for building HTTP servers and clients. It provides the necessary tools to handle HTTP requests and responses, making it easy to create web services, RESTful APIs, web applications, and more.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a:t>
            </a:r>
            <a:r>
              <a:rPr lang="en-US" sz="2400" b="1" dirty="0">
                <a:solidFill>
                  <a:schemeClr val="tx1">
                    <a:lumMod val="65000"/>
                    <a:lumOff val="35000"/>
                  </a:schemeClr>
                </a:solidFill>
                <a:latin typeface="Arial" panose="020B0604020202020204" pitchFamily="34" charset="0"/>
                <a:cs typeface="Arial" panose="020B0604020202020204" pitchFamily="34" charset="0"/>
              </a:rPr>
              <a:t>net/http</a:t>
            </a:r>
            <a:r>
              <a:rPr lang="en-US" sz="2400" dirty="0">
                <a:solidFill>
                  <a:schemeClr val="tx1">
                    <a:lumMod val="65000"/>
                    <a:lumOff val="35000"/>
                  </a:schemeClr>
                </a:solidFill>
                <a:latin typeface="Arial" panose="020B0604020202020204" pitchFamily="34" charset="0"/>
                <a:cs typeface="Arial" panose="020B0604020202020204" pitchFamily="34" charset="0"/>
              </a:rPr>
              <a:t> package is a part of the Go standard library, and it offers a straightforward and flexible way to work with HTTP. Various components of http package are:</a:t>
            </a:r>
          </a:p>
        </p:txBody>
      </p:sp>
      <p:sp>
        <p:nvSpPr>
          <p:cNvPr id="4" name="Rectangle: Rounded Corners 3">
            <a:extLst>
              <a:ext uri="{FF2B5EF4-FFF2-40B4-BE49-F238E27FC236}">
                <a16:creationId xmlns:a16="http://schemas.microsoft.com/office/drawing/2014/main" id="{631D97B3-03C7-8BD7-C34F-EA12CF67B3E3}"/>
              </a:ext>
            </a:extLst>
          </p:cNvPr>
          <p:cNvSpPr/>
          <p:nvPr/>
        </p:nvSpPr>
        <p:spPr bwMode="auto">
          <a:xfrm>
            <a:off x="986971" y="4601030"/>
            <a:ext cx="16314057" cy="4673600"/>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HTTP Handlers: </a:t>
            </a:r>
            <a:r>
              <a:rPr lang="en-US" sz="2400" dirty="0">
                <a:solidFill>
                  <a:schemeClr val="tx1">
                    <a:lumMod val="65000"/>
                    <a:lumOff val="35000"/>
                  </a:schemeClr>
                </a:solidFill>
                <a:latin typeface="Arial" panose="020B0604020202020204" pitchFamily="34" charset="0"/>
                <a:cs typeface="Arial" panose="020B0604020202020204" pitchFamily="34" charset="0"/>
              </a:rPr>
              <a:t>HTTP handlers are functions that handle incoming HTTP requests and generate responses. In Go, an HTTP handler is any function that matches 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http.Handler</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interface, which includes 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ServeHTTP</a:t>
            </a:r>
            <a:r>
              <a:rPr lang="en-US" sz="2400" dirty="0">
                <a:solidFill>
                  <a:schemeClr val="tx1">
                    <a:lumMod val="65000"/>
                    <a:lumOff val="35000"/>
                  </a:schemeClr>
                </a:solidFill>
                <a:latin typeface="Arial" panose="020B0604020202020204" pitchFamily="34" charset="0"/>
                <a:cs typeface="Arial" panose="020B0604020202020204" pitchFamily="34" charset="0"/>
              </a:rPr>
              <a:t> method.</a:t>
            </a:r>
          </a:p>
          <a:p>
            <a:pPr marL="539750" lvl="1" indent="-360045" fontAlgn="base">
              <a:spcBef>
                <a:spcPts val="1200"/>
              </a:spcBef>
              <a:spcAft>
                <a:spcPts val="1200"/>
              </a:spcAft>
              <a:buClr>
                <a:srgbClr val="095A82"/>
              </a:buClr>
              <a:buSzPct val="100000"/>
              <a:buBlip>
                <a:blip r:embed="rId3"/>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Routing: </a:t>
            </a:r>
            <a:r>
              <a:rPr lang="en-US" sz="2400" dirty="0">
                <a:solidFill>
                  <a:schemeClr val="tx1">
                    <a:lumMod val="65000"/>
                    <a:lumOff val="35000"/>
                  </a:schemeClr>
                </a:solidFill>
                <a:latin typeface="Arial" panose="020B0604020202020204" pitchFamily="34" charset="0"/>
                <a:cs typeface="Arial" panose="020B0604020202020204" pitchFamily="34" charset="0"/>
              </a:rPr>
              <a:t>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http.ServeMux</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(multiplexer) is a built-in router that helps route incoming requests to the appropriate handlers based on the URL path.</a:t>
            </a:r>
          </a:p>
          <a:p>
            <a:pPr marL="539750" lvl="1" indent="-360045" fontAlgn="base">
              <a:spcBef>
                <a:spcPts val="1200"/>
              </a:spcBef>
              <a:spcAft>
                <a:spcPts val="1200"/>
              </a:spcAft>
              <a:buClr>
                <a:srgbClr val="095A82"/>
              </a:buClr>
              <a:buSzPct val="100000"/>
              <a:buBlip>
                <a:blip r:embed="rId3"/>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Request Handling: </a:t>
            </a:r>
            <a:r>
              <a:rPr lang="en-US" sz="2400" dirty="0">
                <a:solidFill>
                  <a:schemeClr val="tx1">
                    <a:lumMod val="65000"/>
                    <a:lumOff val="35000"/>
                  </a:schemeClr>
                </a:solidFill>
                <a:latin typeface="Arial" panose="020B0604020202020204" pitchFamily="34" charset="0"/>
                <a:cs typeface="Arial" panose="020B0604020202020204" pitchFamily="34" charset="0"/>
              </a:rPr>
              <a:t>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http.Request</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struct represents an incoming HTTP request, providing access to request headers, URL parameters, and the request body.</a:t>
            </a:r>
          </a:p>
          <a:p>
            <a:pPr marL="539750" lvl="1" indent="-360045" fontAlgn="base">
              <a:spcBef>
                <a:spcPts val="1200"/>
              </a:spcBef>
              <a:spcAft>
                <a:spcPts val="1200"/>
              </a:spcAft>
              <a:buClr>
                <a:srgbClr val="095A82"/>
              </a:buClr>
              <a:buSzPct val="100000"/>
              <a:buBlip>
                <a:blip r:embed="rId3"/>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Status Codes:</a:t>
            </a:r>
            <a:r>
              <a:rPr lang="en-US" sz="2400" dirty="0">
                <a:solidFill>
                  <a:schemeClr val="tx1">
                    <a:lumMod val="65000"/>
                    <a:lumOff val="35000"/>
                  </a:schemeClr>
                </a:solidFill>
                <a:latin typeface="Arial" panose="020B0604020202020204" pitchFamily="34" charset="0"/>
                <a:cs typeface="Arial" panose="020B0604020202020204" pitchFamily="34" charset="0"/>
              </a:rPr>
              <a:t> The package provides constants for common HTTP status codes, such as </a:t>
            </a:r>
            <a:r>
              <a:rPr lang="en-US" sz="2400" b="1" dirty="0" err="1">
                <a:solidFill>
                  <a:schemeClr val="tx1">
                    <a:lumMod val="65000"/>
                    <a:lumOff val="35000"/>
                  </a:schemeClr>
                </a:solidFill>
                <a:latin typeface="Arial" panose="020B0604020202020204" pitchFamily="34" charset="0"/>
                <a:cs typeface="Arial" panose="020B0604020202020204" pitchFamily="34" charset="0"/>
              </a:rPr>
              <a:t>http.StatusOK</a:t>
            </a:r>
            <a:r>
              <a:rPr lang="en-US" sz="2400" dirty="0">
                <a:solidFill>
                  <a:schemeClr val="tx1">
                    <a:lumMod val="65000"/>
                    <a:lumOff val="35000"/>
                  </a:schemeClr>
                </a:solidFill>
                <a:latin typeface="Arial" panose="020B0604020202020204" pitchFamily="34" charset="0"/>
                <a:cs typeface="Arial" panose="020B0604020202020204" pitchFamily="34" charset="0"/>
              </a:rPr>
              <a:t>, </a:t>
            </a:r>
            <a:r>
              <a:rPr lang="en-US" sz="2400" b="1" dirty="0" err="1">
                <a:solidFill>
                  <a:schemeClr val="tx1">
                    <a:lumMod val="65000"/>
                    <a:lumOff val="35000"/>
                  </a:schemeClr>
                </a:solidFill>
                <a:latin typeface="Arial" panose="020B0604020202020204" pitchFamily="34" charset="0"/>
                <a:cs typeface="Arial" panose="020B0604020202020204" pitchFamily="34" charset="0"/>
              </a:rPr>
              <a:t>http.StatusNotFound</a:t>
            </a:r>
            <a:r>
              <a:rPr lang="en-US" sz="2400" dirty="0">
                <a:solidFill>
                  <a:schemeClr val="tx1">
                    <a:lumMod val="65000"/>
                    <a:lumOff val="35000"/>
                  </a:schemeClr>
                </a:solidFill>
                <a:latin typeface="Arial" panose="020B0604020202020204" pitchFamily="34" charset="0"/>
                <a:cs typeface="Arial" panose="020B0604020202020204" pitchFamily="34" charset="0"/>
              </a:rPr>
              <a:t>, and so on.</a:t>
            </a:r>
            <a:endParaRPr lang="en-US" sz="2400" b="1"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78904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New Go Project and File</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362855" y="1759788"/>
            <a:ext cx="16226973" cy="1257918"/>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First, create a new directory for your Go project. You can choose any name for the directory.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this example, we will use </a:t>
            </a:r>
            <a:r>
              <a:rPr lang="en-US" sz="2400" b="1" dirty="0" err="1">
                <a:solidFill>
                  <a:schemeClr val="tx1">
                    <a:lumMod val="65000"/>
                    <a:lumOff val="35000"/>
                  </a:schemeClr>
                </a:solidFill>
                <a:latin typeface="Arial" panose="020B0604020202020204" pitchFamily="34" charset="0"/>
                <a:cs typeface="Arial" panose="020B0604020202020204" pitchFamily="34" charset="0"/>
              </a:rPr>
              <a:t>http_server</a:t>
            </a:r>
            <a:r>
              <a:rPr lang="en-US" sz="2400" b="1" dirty="0">
                <a:solidFill>
                  <a:schemeClr val="tx1">
                    <a:lumMod val="65000"/>
                    <a:lumOff val="35000"/>
                  </a:schemeClr>
                </a:solidFill>
                <a:latin typeface="Arial" panose="020B0604020202020204" pitchFamily="34" charset="0"/>
                <a:cs typeface="Arial" panose="020B0604020202020204" pitchFamily="34" charset="0"/>
              </a:rPr>
              <a:t>.</a:t>
            </a:r>
            <a:endParaRPr lang="en-US" sz="24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7" name="Rectangle: Rounded Corners 6">
            <a:extLst>
              <a:ext uri="{FF2B5EF4-FFF2-40B4-BE49-F238E27FC236}">
                <a16:creationId xmlns:a16="http://schemas.microsoft.com/office/drawing/2014/main" id="{55EFCB8B-205A-1DB8-1D18-0D9DC774F328}"/>
              </a:ext>
            </a:extLst>
          </p:cNvPr>
          <p:cNvSpPr/>
          <p:nvPr/>
        </p:nvSpPr>
        <p:spPr bwMode="auto">
          <a:xfrm>
            <a:off x="5137155" y="3650882"/>
            <a:ext cx="7959273" cy="168093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mkdir</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http_server</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cd </a:t>
            </a:r>
            <a:r>
              <a:rPr lang="en-US" sz="2400" dirty="0" err="1">
                <a:solidFill>
                  <a:schemeClr val="tx1">
                    <a:lumMod val="65000"/>
                    <a:lumOff val="35000"/>
                  </a:schemeClr>
                </a:solidFill>
                <a:latin typeface="Consolas" panose="020B0609020204030204" pitchFamily="49" charset="0"/>
                <a:cs typeface="Arial" panose="020B0604020202020204" pitchFamily="34" charset="0"/>
              </a:rPr>
              <a:t>http_server</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p:txBody>
      </p:sp>
      <p:sp>
        <p:nvSpPr>
          <p:cNvPr id="10" name="Rectangle: Rounded Corners 9">
            <a:extLst>
              <a:ext uri="{FF2B5EF4-FFF2-40B4-BE49-F238E27FC236}">
                <a16:creationId xmlns:a16="http://schemas.microsoft.com/office/drawing/2014/main" id="{42A11208-5648-1DBD-7E86-CDEC829E3061}"/>
              </a:ext>
            </a:extLst>
          </p:cNvPr>
          <p:cNvSpPr/>
          <p:nvPr/>
        </p:nvSpPr>
        <p:spPr bwMode="auto">
          <a:xfrm>
            <a:off x="7686226" y="3216501"/>
            <a:ext cx="2654289" cy="43438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38AD4B68-18D8-DC55-7EC8-018F37BEFFE7}"/>
              </a:ext>
            </a:extLst>
          </p:cNvPr>
          <p:cNvSpPr/>
          <p:nvPr/>
        </p:nvSpPr>
        <p:spPr bwMode="auto">
          <a:xfrm>
            <a:off x="362855" y="5766196"/>
            <a:ext cx="16226973" cy="1257918"/>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Inside your project directory, create a Go source file (e.g., </a:t>
            </a:r>
            <a:r>
              <a:rPr lang="en-US" sz="2400" dirty="0" err="1">
                <a:solidFill>
                  <a:schemeClr val="tx1">
                    <a:lumMod val="65000"/>
                    <a:lumOff val="35000"/>
                  </a:schemeClr>
                </a:solidFill>
                <a:latin typeface="Arial" panose="020B0604020202020204" pitchFamily="34" charset="0"/>
                <a:cs typeface="Arial" panose="020B0604020202020204" pitchFamily="34" charset="0"/>
              </a:rPr>
              <a:t>main.go</a:t>
            </a:r>
            <a:r>
              <a:rPr lang="en-US" sz="2400" dirty="0">
                <a:solidFill>
                  <a:schemeClr val="tx1">
                    <a:lumMod val="65000"/>
                    <a:lumOff val="35000"/>
                  </a:schemeClr>
                </a:solidFill>
                <a:latin typeface="Arial" panose="020B0604020202020204" pitchFamily="34" charset="0"/>
                <a:cs typeface="Arial" panose="020B0604020202020204" pitchFamily="34" charset="0"/>
              </a:rPr>
              <a:t>) using a text editor or your preferred Go development environment.</a:t>
            </a:r>
          </a:p>
        </p:txBody>
      </p:sp>
      <p:sp>
        <p:nvSpPr>
          <p:cNvPr id="5" name="Rectangle: Rounded Corners 4">
            <a:extLst>
              <a:ext uri="{FF2B5EF4-FFF2-40B4-BE49-F238E27FC236}">
                <a16:creationId xmlns:a16="http://schemas.microsoft.com/office/drawing/2014/main" id="{AADDCCDE-CBF1-B56F-D295-5ECC3A1D6734}"/>
              </a:ext>
            </a:extLst>
          </p:cNvPr>
          <p:cNvSpPr/>
          <p:nvPr/>
        </p:nvSpPr>
        <p:spPr bwMode="auto">
          <a:xfrm>
            <a:off x="5137155" y="7657290"/>
            <a:ext cx="7959273" cy="168093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touch </a:t>
            </a:r>
            <a:r>
              <a:rPr lang="en-US" sz="2400" dirty="0" err="1">
                <a:solidFill>
                  <a:schemeClr val="tx1">
                    <a:lumMod val="65000"/>
                    <a:lumOff val="35000"/>
                  </a:schemeClr>
                </a:solidFill>
                <a:latin typeface="Consolas" panose="020B0609020204030204" pitchFamily="49" charset="0"/>
                <a:cs typeface="Arial" panose="020B0604020202020204" pitchFamily="34" charset="0"/>
              </a:rPr>
              <a:t>main.go</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p:txBody>
      </p:sp>
      <p:sp>
        <p:nvSpPr>
          <p:cNvPr id="6" name="Rectangle: Rounded Corners 5">
            <a:extLst>
              <a:ext uri="{FF2B5EF4-FFF2-40B4-BE49-F238E27FC236}">
                <a16:creationId xmlns:a16="http://schemas.microsoft.com/office/drawing/2014/main" id="{2053B91B-C894-6BA0-0B56-D59A2388EF79}"/>
              </a:ext>
            </a:extLst>
          </p:cNvPr>
          <p:cNvSpPr/>
          <p:nvPr/>
        </p:nvSpPr>
        <p:spPr bwMode="auto">
          <a:xfrm>
            <a:off x="7686226" y="7222909"/>
            <a:ext cx="2654289" cy="43438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17045864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10" grpId="0" animBg="1"/>
      <p:bldP spid="4" grpId="0" animBg="1"/>
      <p:bldP spid="5"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 Code for Http Package</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362855" y="1759788"/>
            <a:ext cx="16096345" cy="635069"/>
          </a:xfrm>
          <a:prstGeom prst="roundRect">
            <a:avLst/>
          </a:prstGeom>
          <a:solidFill>
            <a:schemeClr val="accent1">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Open 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main.go</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file in your text editor or IDE and add the following Go code:</a:t>
            </a:r>
          </a:p>
        </p:txBody>
      </p:sp>
      <p:sp>
        <p:nvSpPr>
          <p:cNvPr id="7" name="Rectangle: Rounded Corners 6">
            <a:extLst>
              <a:ext uri="{FF2B5EF4-FFF2-40B4-BE49-F238E27FC236}">
                <a16:creationId xmlns:a16="http://schemas.microsoft.com/office/drawing/2014/main" id="{55EFCB8B-205A-1DB8-1D18-0D9DC774F328}"/>
              </a:ext>
            </a:extLst>
          </p:cNvPr>
          <p:cNvSpPr/>
          <p:nvPr/>
        </p:nvSpPr>
        <p:spPr bwMode="auto">
          <a:xfrm>
            <a:off x="2075543" y="2569029"/>
            <a:ext cx="13933714" cy="709748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"net/http”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helloHandler</a:t>
            </a:r>
            <a:r>
              <a:rPr lang="en-US" sz="2400" dirty="0">
                <a:solidFill>
                  <a:schemeClr val="tx1">
                    <a:lumMod val="65000"/>
                    <a:lumOff val="35000"/>
                  </a:schemeClr>
                </a:solidFill>
                <a:latin typeface="Consolas" panose="020B0609020204030204" pitchFamily="49" charset="0"/>
                <a:cs typeface="Arial" panose="020B0604020202020204" pitchFamily="34" charset="0"/>
              </a:rPr>
              <a:t>(w </a:t>
            </a:r>
            <a:r>
              <a:rPr lang="en-US" sz="2400" dirty="0" err="1">
                <a:solidFill>
                  <a:schemeClr val="tx1">
                    <a:lumMod val="65000"/>
                    <a:lumOff val="35000"/>
                  </a:schemeClr>
                </a:solidFill>
                <a:latin typeface="Consolas" panose="020B0609020204030204" pitchFamily="49" charset="0"/>
                <a:cs typeface="Arial" panose="020B0604020202020204" pitchFamily="34" charset="0"/>
              </a:rPr>
              <a:t>http.ResponseWriter</a:t>
            </a:r>
            <a:r>
              <a:rPr lang="en-US" sz="2400" dirty="0">
                <a:solidFill>
                  <a:schemeClr val="tx1">
                    <a:lumMod val="65000"/>
                    <a:lumOff val="35000"/>
                  </a:schemeClr>
                </a:solidFill>
                <a:latin typeface="Consolas" panose="020B0609020204030204" pitchFamily="49" charset="0"/>
                <a:cs typeface="Arial" panose="020B0604020202020204" pitchFamily="34" charset="0"/>
              </a:rPr>
              <a:t>, r *</a:t>
            </a:r>
            <a:r>
              <a:rPr lang="en-US" sz="2400" dirty="0" err="1">
                <a:solidFill>
                  <a:schemeClr val="tx1">
                    <a:lumMod val="65000"/>
                    <a:lumOff val="35000"/>
                  </a:schemeClr>
                </a:solidFill>
                <a:latin typeface="Consolas" panose="020B0609020204030204" pitchFamily="49" charset="0"/>
                <a:cs typeface="Arial" panose="020B0604020202020204" pitchFamily="34" charset="0"/>
              </a:rPr>
              <a:t>http.Request</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fmt.Fprintln</a:t>
            </a:r>
            <a:r>
              <a:rPr lang="en-US" sz="2400" dirty="0">
                <a:solidFill>
                  <a:schemeClr val="tx1">
                    <a:lumMod val="65000"/>
                    <a:lumOff val="35000"/>
                  </a:schemeClr>
                </a:solidFill>
                <a:latin typeface="Consolas" panose="020B0609020204030204" pitchFamily="49" charset="0"/>
                <a:cs typeface="Arial" panose="020B0604020202020204" pitchFamily="34" charset="0"/>
              </a:rPr>
              <a:t>(w, "Hello, World!")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http.HandleFunc</a:t>
            </a:r>
            <a:r>
              <a:rPr lang="en-US" sz="2400" dirty="0">
                <a:solidFill>
                  <a:schemeClr val="tx1">
                    <a:lumMod val="65000"/>
                    <a:lumOff val="35000"/>
                  </a:schemeClr>
                </a:solidFill>
                <a:latin typeface="Consolas" panose="020B0609020204030204" pitchFamily="49" charset="0"/>
                <a:cs typeface="Arial" panose="020B0604020202020204" pitchFamily="34" charset="0"/>
              </a:rPr>
              <a:t>("/hello", </a:t>
            </a:r>
            <a:r>
              <a:rPr lang="en-US" sz="2400" dirty="0" err="1">
                <a:solidFill>
                  <a:schemeClr val="tx1">
                    <a:lumMod val="65000"/>
                    <a:lumOff val="35000"/>
                  </a:schemeClr>
                </a:solidFill>
                <a:latin typeface="Consolas" panose="020B0609020204030204" pitchFamily="49" charset="0"/>
                <a:cs typeface="Arial" panose="020B0604020202020204" pitchFamily="34" charset="0"/>
              </a:rPr>
              <a:t>helloHandler</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("Server is running on :8080")</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http.ListenAndServe</a:t>
            </a:r>
            <a:r>
              <a:rPr lang="en-US" sz="2400" dirty="0">
                <a:solidFill>
                  <a:schemeClr val="tx1">
                    <a:lumMod val="65000"/>
                    <a:lumOff val="35000"/>
                  </a:schemeClr>
                </a:solidFill>
                <a:latin typeface="Consolas" panose="020B0609020204030204" pitchFamily="49" charset="0"/>
                <a:cs typeface="Arial" panose="020B0604020202020204" pitchFamily="34" charset="0"/>
              </a:rPr>
              <a:t>(":8080", nil) }</a:t>
            </a:r>
          </a:p>
        </p:txBody>
      </p:sp>
      <p:sp>
        <p:nvSpPr>
          <p:cNvPr id="10" name="Rectangle: Rounded Corners 9">
            <a:extLst>
              <a:ext uri="{FF2B5EF4-FFF2-40B4-BE49-F238E27FC236}">
                <a16:creationId xmlns:a16="http://schemas.microsoft.com/office/drawing/2014/main" id="{42A11208-5648-1DBD-7E86-CDEC829E3061}"/>
              </a:ext>
            </a:extLst>
          </p:cNvPr>
          <p:cNvSpPr/>
          <p:nvPr/>
        </p:nvSpPr>
        <p:spPr bwMode="auto">
          <a:xfrm>
            <a:off x="12359826" y="2583543"/>
            <a:ext cx="2654289" cy="43438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23381300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10"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689</TotalTime>
  <Words>563</Words>
  <Application>Microsoft Office PowerPoint</Application>
  <PresentationFormat>Custom</PresentationFormat>
  <Paragraphs>60</Paragraphs>
  <Slides>12</Slides>
  <Notes>4</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12</vt:i4>
      </vt:variant>
    </vt:vector>
  </HeadingPairs>
  <TitlesOfParts>
    <vt:vector size="19" baseType="lpstr">
      <vt:lpstr>Calibri</vt:lpstr>
      <vt:lpstr>Consolas</vt:lpstr>
      <vt:lpstr>Arial</vt:lpstr>
      <vt:lpstr>Calibri Light</vt:lpstr>
      <vt:lpstr>Office Theme</vt:lpstr>
      <vt:lpstr>Custom Design</vt:lpstr>
      <vt:lpstr>1_Custom Design</vt:lpstr>
      <vt:lpstr>PowerPoint Presentation</vt:lpstr>
      <vt:lpstr>PowerPoint Presentation</vt:lpstr>
      <vt:lpstr>PowerPoint Presentation</vt:lpstr>
      <vt:lpstr>Topics</vt:lpstr>
      <vt:lpstr>Learning Objectives</vt:lpstr>
      <vt:lpstr>Http Package in Go</vt:lpstr>
      <vt:lpstr>Http Package Components</vt:lpstr>
      <vt:lpstr>Creating a New Go Project and File</vt:lpstr>
      <vt:lpstr>Go Code for Http Package</vt:lpstr>
      <vt:lpstr>Run and Access Server</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90</cp:revision>
  <dcterms:created xsi:type="dcterms:W3CDTF">2023-08-03T08:03:00Z</dcterms:created>
  <dcterms:modified xsi:type="dcterms:W3CDTF">2023-10-27T05:33:46Z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